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6" r:id="rId2"/>
    <p:sldId id="313" r:id="rId3"/>
    <p:sldId id="318" r:id="rId4"/>
    <p:sldId id="322" r:id="rId5"/>
    <p:sldId id="342" r:id="rId6"/>
    <p:sldId id="317" r:id="rId7"/>
    <p:sldId id="341" r:id="rId8"/>
    <p:sldId id="330" r:id="rId9"/>
    <p:sldId id="333" r:id="rId10"/>
    <p:sldId id="347" r:id="rId11"/>
    <p:sldId id="336" r:id="rId12"/>
    <p:sldId id="348" r:id="rId13"/>
    <p:sldId id="349" r:id="rId14"/>
    <p:sldId id="350" r:id="rId1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BFBB2"/>
    <a:srgbClr val="B3FD51"/>
    <a:srgbClr val="CC0099"/>
    <a:srgbClr val="0417C8"/>
    <a:srgbClr val="9999FF"/>
    <a:srgbClr val="EC600A"/>
    <a:srgbClr val="FFCCFF"/>
    <a:srgbClr val="CCFF33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37" autoAdjust="0"/>
  </p:normalViewPr>
  <p:slideViewPr>
    <p:cSldViewPr>
      <p:cViewPr varScale="1">
        <p:scale>
          <a:sx n="82" d="100"/>
          <a:sy n="82" d="100"/>
        </p:scale>
        <p:origin x="147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E0128-A6F5-4267-96BB-ACCCA258FB2D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8A75E-A765-484A-A8BF-6B940E4DD2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130425"/>
            <a:ext cx="6143668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B6746-DEA7-4909-96CF-83F7CE4BBC19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12222-1F8B-4471-8398-F45F82F79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591A-8DB4-4AE8-9BE0-DC52B463868B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5C9DC-7789-47EA-B59B-26CFA10E2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CE33-DCAE-488D-97E7-2F42026CD653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D36A0-2912-4635-9E49-51F0FEE16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CDEC-89D9-45E8-9D07-B2EB701F99DC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0FA44-CABB-48BF-954D-BF10487FE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F5325-957E-4A1D-9D14-0F2BBB990F82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42349-750E-40BE-966D-E2FC12CB3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D7690-61E9-4EF9-A0A3-258FECB68A0B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B58DA-36E0-4B07-BD7B-471AB95DB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8079-34B1-4D22-907B-A1D3A42B2D9C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75A2C-DE0F-48EB-9C68-05B2B07D7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A8A42-31B9-4A06-86F5-0B7B0229C874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6EDA3-8893-40BA-86D7-70B9319ED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5F9A6-D41F-44C5-A957-1F0F2253F21E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3CB1-093C-4EED-8177-1CB4F87A5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DC828-C369-4734-B877-471D57D6BDA7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FA313-16F8-42F7-BC21-BAFDAD21D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6DF0A-390D-4FAC-B67E-E6B1E60F131B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4EC8D-E8D0-4418-B90C-31097ED34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28625" y="17859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DE5215-1DE4-4E1E-9708-ACA2078D1C10}" type="datetimeFigureOut">
              <a:rPr lang="ru-RU"/>
              <a:pPr>
                <a:defRPr/>
              </a:pPr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BD1CAE-284B-4DB6-9D36-0D905A07D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6&#1075;%20&#1048;&#1085;&#1089;&#1090;&#1088;&#1091;&#1084;&#1077;&#1085;&#1090;&#1072;&#1083;&#1100;&#1085;&#1099;&#1081;%20&#1082;&#1086;&#1085;&#1094;&#1077;&#1088;&#1090;%20&#1040;&#1085;&#1090;&#1086;&#1085;&#1086;&#1074;&#1072;%20&#1057;&#1086;&#1092;&#1100;&#1103;\009%20&#1042;&#1080;&#1074;&#1072;&#1083;&#1100;&#1076;&#1080;%20&#1054;&#1089;&#1077;&#1085;&#1100;%203%20&#1040;&#1083;&#1083;&#1077;&#1075;&#1088;&#1086;.wma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6&#1075;%20&#1048;&#1085;&#1089;&#1090;&#1088;&#1091;&#1084;&#1077;&#1085;&#1090;&#1072;&#1083;&#1100;&#1085;&#1099;&#1081;%20&#1082;&#1086;&#1085;&#1094;&#1077;&#1088;&#1090;%20&#1040;&#1085;&#1090;&#1086;&#1085;&#1086;&#1074;&#1072;%20&#1057;&#1086;&#1092;&#1100;&#1103;\012%20&#1042;&#1080;&#1074;&#1072;&#1083;&#1100;&#1076;&#1080;%20&#1047;&#1080;&#1084;&#1072;%203%20&#1040;&#1083;&#1083;&#1077;&#1075;&#1088;&#1086;.wma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6&#1075;%20&#1048;&#1085;&#1089;&#1090;&#1088;&#1091;&#1084;&#1077;&#1085;&#1090;&#1072;&#1083;&#1100;&#1085;&#1099;&#1081;%20&#1082;&#1086;&#1085;&#1094;&#1077;&#1088;&#1090;%20&#1040;&#1085;&#1090;&#1086;&#1085;&#1086;&#1074;&#1072;%20&#1057;&#1086;&#1092;&#1100;&#1103;\011%20&#1042;&#1080;&#1074;&#1072;&#1083;&#1100;&#1076;&#1080;%20&#1047;&#1080;&#1084;&#1072;%202%20&#1040;&#1083;&#1083;&#1077;&#1075;&#1088;&#1086;.wma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6&#1075;%20&#1048;&#1085;&#1089;&#1090;&#1088;&#1091;&#1084;&#1077;&#1085;&#1090;&#1072;&#1083;&#1100;&#1085;&#1099;&#1081;%20&#1082;&#1086;&#1085;&#1094;&#1077;&#1088;&#1090;%20&#1040;&#1085;&#1090;&#1086;&#1085;&#1086;&#1074;&#1072;%20&#1057;&#1086;&#1092;&#1100;&#1103;\001%20&#1042;&#1080;&#1074;&#1072;&#1083;&#1100;&#1076;&#1080;%20&#1042;&#1077;&#1089;&#1085;&#1072;%201%20&#1040;&#1083;&#1083;&#1077;&#1075;&#1088;&#1086;.wma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6&#1075;%20&#1048;&#1085;&#1089;&#1090;&#1088;&#1091;&#1084;&#1077;&#1085;&#1090;&#1072;&#1083;&#1100;&#1085;&#1099;&#1081;%20&#1082;&#1086;&#1085;&#1094;&#1077;&#1088;&#1090;%20&#1040;&#1085;&#1090;&#1086;&#1085;&#1086;&#1074;&#1072;%20&#1057;&#1086;&#1092;&#1100;&#1103;\005%20&#1042;&#1080;&#1074;&#1072;&#1083;&#1100;&#1076;&#1080;%20&#1051;&#1077;&#1090;&#1086;%202%20&#1055;&#1088;&#1077;&#1089;&#1090;&#1086;.wma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FB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odny.spb.ru/sites/default/files/images/auto/userdata_user_11703_img7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91624"/>
            <a:ext cx="4214842" cy="4038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CC00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9144000" cy="157161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Franklin Gothic Medium" pitchFamily="34" charset="0"/>
                <a:ea typeface="+mj-ea"/>
                <a:cs typeface="+mj-cs"/>
              </a:rPr>
              <a:t>МОУ ИРМО «Хомутовская СОШ №2»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 w="1905"/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Инструментальный  концерт</a:t>
            </a:r>
            <a:r>
              <a:rPr lang="ru-RU" sz="2400" dirty="0">
                <a:ln w="1905"/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 pitchFamily="34" charset="0"/>
                <a:ea typeface="+mj-ea"/>
                <a:cs typeface="+mj-cs"/>
              </a:rPr>
              <a:t>   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 w="1905"/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«Времена года» А. Вивальди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D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887134"/>
            <a:ext cx="4071934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Трубят рога, и рыщет гончих стая;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Охотники в тени густого бора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Идут по следу, зверя настигая.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Почуяв близость гибели грозящей,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Стрелой помчался зверь, но злая свора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Его загнала насмерть в темной чаще.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2154238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36866" name="Picture 2" descr="http://priroda-foto.ucoz.ru/_ph/3/452863327.jpg"/>
          <p:cNvPicPr>
            <a:picLocks noChangeAspect="1" noChangeArrowheads="1"/>
          </p:cNvPicPr>
          <p:nvPr/>
        </p:nvPicPr>
        <p:blipFill>
          <a:blip r:embed="rId3" cstate="print"/>
          <a:srcRect l="24170" r="30908"/>
          <a:stretch>
            <a:fillRect/>
          </a:stretch>
        </p:blipFill>
        <p:spPr bwMode="auto">
          <a:xfrm>
            <a:off x="4214811" y="0"/>
            <a:ext cx="4929189" cy="6858000"/>
          </a:xfrm>
          <a:prstGeom prst="rect">
            <a:avLst/>
          </a:prstGeom>
          <a:ln w="57150">
            <a:solidFill>
              <a:srgbClr val="EC600A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43329"/>
            <a:ext cx="42148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0417C8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КОНЦЕРТ - "ОСЕНЬ" 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417C8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7" name="009 Вивальди Осень 3 Аллегр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2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364330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КОНЦЕРТ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Franklin Gothic Medium" pitchFamily="34" charset="0"/>
                <a:ea typeface="Times New Roman" pitchFamily="18" charset="0"/>
              </a:rPr>
              <a:t> - "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ЗИМА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Franklin Gothic Medium" pitchFamily="34" charset="0"/>
                <a:ea typeface="Times New Roman" pitchFamily="18" charset="0"/>
              </a:rPr>
              <a:t>"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Franklin Gothic Medium" pitchFamily="34" charset="0"/>
              <a:ea typeface="Times New Roman" pitchFamily="18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Морозной гладью стелется дорога,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 человек, иззябшими ногами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Протаптывая путь, стуча зубами,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Бежит, чтобы согреться хоть немного.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3076" name="Picture 4" descr="http://s017.radikal.ru/i427/1111/32/b5cbad9c24a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5" y="-64549"/>
            <a:ext cx="5429256" cy="692254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7" name="012 Вивальди Зима 3 Аллегр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43174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306346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Ходить по льду опасно, но и в этом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для юности забава; осторожно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идут по кромке скользкой, ненадежной;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L="8096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Не удержавшись, падают с размаху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на тонкий лёд - и прочь  бегут от страха,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клубятся вихрем снежные покровы;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L="8096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Как будто вырвались из заточенья,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бушуют ветры встречные, в сраженье</a:t>
            </a:r>
            <a:r>
              <a:rPr lang="ru-RU" sz="2000" b="1" dirty="0">
                <a:solidFill>
                  <a:srgbClr val="FFCCFF"/>
                </a:solidFill>
                <a:latin typeface="Franklin Gothic Medium" pitchFamily="34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CC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друг против друга ринуться готовы.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>
              <a:ln>
                <a:noFill/>
              </a:ln>
              <a:solidFill>
                <a:srgbClr val="FFCCFF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6" name="Picture 2" descr="http://www.playcast.ru/uploads/2016/01/15/1682028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0"/>
            <a:ext cx="6143636" cy="407488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011 Вивальди Зима 2 Аллегр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4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pb.su/uploads/ipbsu/podarizhizn/post-11-1332227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28670"/>
            <a:ext cx="4572000" cy="29311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28" name="Picture 4" descr="https://million-wallpapers.ru/wallpapers/1/16/429888580445233/zimnij-snezhnyj-pejza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929066"/>
            <a:ext cx="4643438" cy="29289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0" name="Picture 6" descr="http://www.2fons.ru/download.php?file=201501/1920x1200/2fons.ru-75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0"/>
            <a:ext cx="4429124" cy="292895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2" name="Picture 8" descr="http://wallpaper.getwall.ru/22/preview/1135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82044"/>
            <a:ext cx="4500561" cy="287595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-1776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mpact" pitchFamily="34" charset="0"/>
                <a:ea typeface="Times New Roman" pitchFamily="18" charset="0"/>
              </a:rPr>
              <a:t>Выводы:</a:t>
            </a:r>
            <a:endParaRPr kumimoji="0" lang="ru-RU" sz="660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ediadrom.info/upload/gallery_big/91888b-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00042"/>
            <a:ext cx="5214974" cy="5775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FB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0"/>
            <a:ext cx="9144000" cy="1000107"/>
          </a:xfrm>
          <a:prstGeom prst="rect">
            <a:avLst/>
          </a:prstGeom>
        </p:spPr>
        <p:txBody>
          <a:bodyPr/>
          <a:lstStyle/>
          <a:p>
            <a:pPr indent="22225" algn="ctr">
              <a:spcBef>
                <a:spcPct val="20000"/>
              </a:spcBef>
              <a:defRPr/>
            </a:pPr>
            <a:r>
              <a:rPr lang="ru-RU" sz="5400" kern="0" dirty="0">
                <a:solidFill>
                  <a:srgbClr val="CC0066"/>
                </a:solidFill>
                <a:latin typeface="Impact" pitchFamily="34" charset="0"/>
              </a:rPr>
              <a:t>Инструментальный  концерт </a:t>
            </a:r>
            <a:endParaRPr lang="ru-RU" sz="4800" kern="0" dirty="0">
              <a:solidFill>
                <a:srgbClr val="CC0066"/>
              </a:solidFill>
              <a:latin typeface="Impact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endParaRPr lang="ru-RU" sz="3200" b="1" dirty="0">
              <a:latin typeface="Franklin Gothic Medium" pitchFamily="34" charset="0"/>
            </a:endParaRPr>
          </a:p>
        </p:txBody>
      </p:sp>
      <p:pic>
        <p:nvPicPr>
          <p:cNvPr id="47106" name="Picture 2" descr="http://www.loggia.gr/new/assets/files/images/market/product_profile/7759_family-making-music-1630s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4419" t="25680" r="19191" b="23407"/>
          <a:stretch>
            <a:fillRect/>
          </a:stretch>
        </p:blipFill>
        <p:spPr bwMode="auto">
          <a:xfrm>
            <a:off x="0" y="1357298"/>
            <a:ext cx="9171145" cy="497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FB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Разработки уроков 1-9 класс\3 класс\3 четверть\8 урок Музыкальное состязание\Камерная музыка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8602" t="9259" r="8065" b="3703"/>
          <a:stretch>
            <a:fillRect/>
          </a:stretch>
        </p:blipFill>
        <p:spPr bwMode="auto">
          <a:xfrm>
            <a:off x="0" y="1000108"/>
            <a:ext cx="428624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0"/>
            <a:ext cx="44291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Impact" pitchFamily="34" charset="0"/>
                <a:cs typeface="Times New Roman" pitchFamily="18" charset="0"/>
              </a:rPr>
              <a:t>Кончерто-гроссо</a:t>
            </a:r>
            <a:endParaRPr lang="ru-RU" sz="4000" dirty="0">
              <a:solidFill>
                <a:srgbClr val="FF0000"/>
              </a:solidFill>
              <a:latin typeface="Impact" pitchFamily="34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Vakulenko\Мои документы\Загрузки\1af4f38a216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9231" t="24194" r="13846"/>
          <a:stretch>
            <a:fillRect/>
          </a:stretch>
        </p:blipFill>
        <p:spPr bwMode="auto">
          <a:xfrm>
            <a:off x="4423790" y="1000108"/>
            <a:ext cx="472021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57686" y="0"/>
            <a:ext cx="47863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4400" dirty="0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Сольный концерт</a:t>
            </a:r>
            <a:endParaRPr lang="ru-RU" sz="5400" dirty="0">
              <a:solidFill>
                <a:srgbClr val="0417C8"/>
              </a:solidFill>
              <a:latin typeface="Impact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00562" y="4714884"/>
            <a:ext cx="4643438" cy="1500174"/>
          </a:xfrm>
          <a:prstGeom prst="rect">
            <a:avLst/>
          </a:prstGeom>
        </p:spPr>
        <p:txBody>
          <a:bodyPr/>
          <a:lstStyle/>
          <a:p>
            <a:pPr indent="22225" algn="ctr">
              <a:spcBef>
                <a:spcPct val="20000"/>
              </a:spcBef>
              <a:defRPr/>
            </a:pPr>
            <a:r>
              <a:rPr lang="ru-RU" sz="4000" b="1" dirty="0">
                <a:latin typeface="Franklin Gothic Medium" pitchFamily="34" charset="0"/>
              </a:rPr>
              <a:t>Солист-виртуоз </a:t>
            </a:r>
          </a:p>
          <a:p>
            <a:pPr indent="22225" algn="ctr">
              <a:spcBef>
                <a:spcPct val="20000"/>
              </a:spcBef>
              <a:defRPr/>
            </a:pPr>
            <a:r>
              <a:rPr lang="ru-RU" sz="4000" b="1" dirty="0">
                <a:latin typeface="Franklin Gothic Medium" pitchFamily="34" charset="0"/>
              </a:rPr>
              <a:t>и весь оркестр</a:t>
            </a:r>
            <a:endParaRPr lang="ru-RU" sz="4800" b="1" kern="0" dirty="0">
              <a:latin typeface="Franklin Gothic Medium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4429132"/>
            <a:ext cx="4286248" cy="2428868"/>
          </a:xfrm>
          <a:prstGeom prst="rect">
            <a:avLst/>
          </a:prstGeom>
        </p:spPr>
        <p:txBody>
          <a:bodyPr/>
          <a:lstStyle/>
          <a:p>
            <a:pPr indent="22225" algn="ctr">
              <a:spcBef>
                <a:spcPct val="20000"/>
              </a:spcBef>
              <a:defRPr/>
            </a:pPr>
            <a:r>
              <a:rPr lang="ru-RU" sz="4000" b="1" dirty="0">
                <a:latin typeface="Franklin Gothic Medium" pitchFamily="34" charset="0"/>
              </a:rPr>
              <a:t>Группа инструментов </a:t>
            </a:r>
          </a:p>
          <a:p>
            <a:pPr indent="22225" algn="ctr">
              <a:spcBef>
                <a:spcPct val="20000"/>
              </a:spcBef>
              <a:defRPr/>
            </a:pPr>
            <a:r>
              <a:rPr lang="ru-RU" sz="4000" b="1" dirty="0">
                <a:latin typeface="Franklin Gothic Medium" pitchFamily="34" charset="0"/>
              </a:rPr>
              <a:t>и весь оркестр</a:t>
            </a:r>
            <a:endParaRPr lang="ru-RU" sz="4800" b="1" kern="0" dirty="0">
              <a:latin typeface="Franklin Gothic Medium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www.stihi.ru/pics/2014/03/03/10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5" y="17992"/>
            <a:ext cx="5429256" cy="6840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364330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4800" dirty="0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Антонио </a:t>
            </a:r>
            <a:r>
              <a:rPr lang="ru-RU" sz="4800" dirty="0" err="1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Лючио</a:t>
            </a:r>
            <a:r>
              <a:rPr lang="ru-RU" sz="4800" dirty="0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Вивальди</a:t>
            </a:r>
            <a:r>
              <a:rPr lang="ru-RU" sz="4800" dirty="0">
                <a:solidFill>
                  <a:srgbClr val="0417C8"/>
                </a:solidFill>
                <a:latin typeface="Impact" pitchFamily="34" charset="0"/>
                <a:cs typeface="Times New Roman" pitchFamily="18" charset="0"/>
              </a:rPr>
              <a:t> </a:t>
            </a:r>
          </a:p>
          <a:p>
            <a:pPr algn="ctr" eaLnBrk="0" hangingPunct="0"/>
            <a:r>
              <a:rPr lang="ru-RU" sz="3600" b="1" dirty="0">
                <a:latin typeface="Franklin Gothic Medium" pitchFamily="34" charset="0"/>
                <a:cs typeface="Times New Roman" pitchFamily="18" charset="0"/>
              </a:rPr>
              <a:t>(1678 -  1741) </a:t>
            </a:r>
            <a:endParaRPr lang="ru-RU" sz="2400" b="1" dirty="0">
              <a:latin typeface="Franklin Gothic Medium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0_3434_13e79beb_L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r="7430" b="4166"/>
          <a:stretch>
            <a:fillRect/>
          </a:stretch>
        </p:blipFill>
        <p:spPr bwMode="auto">
          <a:xfrm>
            <a:off x="4694238" y="0"/>
            <a:ext cx="444976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"/>
            <a:ext cx="4714875" cy="2214553"/>
          </a:xfrm>
          <a:prstGeom prst="rect">
            <a:avLst/>
          </a:prstGeom>
        </p:spPr>
        <p:txBody>
          <a:bodyPr/>
          <a:lstStyle/>
          <a:p>
            <a:pPr indent="22225" algn="ctr">
              <a:spcBef>
                <a:spcPct val="20000"/>
              </a:spcBef>
              <a:defRPr/>
            </a:pPr>
            <a:r>
              <a:rPr lang="ru-RU" sz="5400" kern="0" dirty="0">
                <a:solidFill>
                  <a:srgbClr val="0417C8"/>
                </a:solidFill>
                <a:latin typeface="Impact" pitchFamily="34" charset="0"/>
              </a:rPr>
              <a:t>Эпоха барокко</a:t>
            </a:r>
            <a:endParaRPr lang="ru-RU" sz="9600" kern="0" dirty="0">
              <a:solidFill>
                <a:srgbClr val="0417C8"/>
              </a:solidFill>
              <a:latin typeface="Impact" pitchFamily="34" charset="0"/>
            </a:endParaRPr>
          </a:p>
          <a:p>
            <a:pPr indent="22225" algn="ctr">
              <a:spcBef>
                <a:spcPct val="20000"/>
              </a:spcBef>
              <a:defRPr/>
            </a:pPr>
            <a:r>
              <a:rPr lang="en-US" sz="3200" b="1" kern="0" dirty="0">
                <a:latin typeface="Franklin Gothic Medium" pitchFamily="34" charset="0"/>
              </a:rPr>
              <a:t>XVII – XVIII</a:t>
            </a:r>
            <a:r>
              <a:rPr lang="ru-RU" sz="3200" b="1" kern="0" dirty="0">
                <a:latin typeface="Franklin Gothic Medium" pitchFamily="34" charset="0"/>
              </a:rPr>
              <a:t>   (1600-1750) </a:t>
            </a:r>
            <a:endParaRPr lang="ru-RU" b="1" kern="0" dirty="0">
              <a:latin typeface="Franklin Gothic Medium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85720" y="1643050"/>
            <a:ext cx="1740904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G:\Разработки уроков 1-9 класс\6 класс\2 четверть\3 урок Бах\001 Орган\Орган.jpg"/>
          <p:cNvPicPr>
            <a:picLocks noChangeAspect="1" noChangeArrowheads="1"/>
          </p:cNvPicPr>
          <p:nvPr/>
        </p:nvPicPr>
        <p:blipFill>
          <a:blip r:embed="rId4" cstate="print"/>
          <a:srcRect l="3125" t="4166" r="3906" b="4166"/>
          <a:stretch>
            <a:fillRect/>
          </a:stretch>
        </p:blipFill>
        <p:spPr bwMode="auto">
          <a:xfrm>
            <a:off x="571472" y="4071942"/>
            <a:ext cx="3429024" cy="2535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2" name="Picture 2" descr="http://ic.pics.livejournal.com/junetiger/20201737/5023773/5023773_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1714488"/>
            <a:ext cx="1818628" cy="217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Принцип контраста</a:t>
            </a:r>
            <a:endParaRPr kumimoji="0" lang="ru-RU" sz="4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857233"/>
            <a:ext cx="9144000" cy="2714643"/>
          </a:xfrm>
          <a:prstGeom prst="rect">
            <a:avLst/>
          </a:prstGeom>
        </p:spPr>
        <p:txBody>
          <a:bodyPr/>
          <a:lstStyle/>
          <a:p>
            <a:pPr marL="260350" marR="0" lvl="0" indent="31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1-я часть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– быстрая, энергичная, обычно без медленного вступления</a:t>
            </a:r>
          </a:p>
          <a:p>
            <a:pPr marL="260350" marR="0" lvl="0" indent="31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2-я часть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– лирическая, певучая, более скромная по размерам</a:t>
            </a:r>
          </a:p>
          <a:p>
            <a:pPr marL="260350" marR="0" lvl="0" indent="31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3-я часть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Arial" pitchFamily="34" charset="0"/>
              </a:rPr>
              <a:t>– финал, подвижный, блестящий</a:t>
            </a:r>
          </a:p>
        </p:txBody>
      </p:sp>
      <p:pic>
        <p:nvPicPr>
          <p:cNvPr id="4" name="Picture 3" descr="Скрипка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15206">
            <a:off x="605891" y="3780119"/>
            <a:ext cx="1390839" cy="262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Клавес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86578" y="3929066"/>
            <a:ext cx="196006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Струнный оркестр"/>
          <p:cNvPicPr>
            <a:picLocks noChangeAspect="1" noChangeArrowheads="1"/>
          </p:cNvPicPr>
          <p:nvPr/>
        </p:nvPicPr>
        <p:blipFill>
          <a:blip r:embed="rId4" cstate="print"/>
          <a:srcRect l="2677"/>
          <a:stretch>
            <a:fillRect/>
          </a:stretch>
        </p:blipFill>
        <p:spPr>
          <a:xfrm>
            <a:off x="2500298" y="3929066"/>
            <a:ext cx="3786214" cy="2595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pb.su/uploads/ipbsu/podarizhizn/post-11-1332227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4714876" cy="350043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28" name="Picture 4" descr="https://million-wallpapers.ru/wallpapers/1/16/429888580445233/zimnij-snezhnyj-pejza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465871"/>
            <a:ext cx="4786314" cy="33921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0" name="Picture 6" descr="http://www.2fons.ru/download.php?file=201501/1920x1200/2fons.ru-75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29123" cy="3429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2" name="Picture 8" descr="http://wallpaper.getwall.ru/22/preview/1135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429000"/>
            <a:ext cx="4429123" cy="3429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285984" y="3143248"/>
            <a:ext cx="6357971" cy="1857388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1905"/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Антонио </a:t>
            </a:r>
            <a:r>
              <a:rPr kumimoji="0" lang="ru-RU" sz="4800" b="1" i="0" u="none" strike="noStrike" kern="1200" cap="none" spc="0" normalizeH="0" baseline="0" noProof="0" dirty="0" err="1">
                <a:ln w="1905"/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Вивальди</a:t>
            </a:r>
            <a:br>
              <a:rPr kumimoji="0" lang="ru-RU" sz="4800" b="1" i="0" u="none" strike="noStrike" kern="1200" cap="none" spc="0" normalizeH="0" baseline="0" noProof="0" dirty="0">
                <a:ln w="1905"/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i="0" u="none" strike="noStrike" kern="1200" cap="none" spc="0" normalizeH="0" baseline="0" noProof="0" dirty="0">
                <a:ln w="1905"/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«Времена года»</a:t>
            </a:r>
          </a:p>
        </p:txBody>
      </p:sp>
      <p:pic>
        <p:nvPicPr>
          <p:cNvPr id="8" name="Picture 2" descr="http://mediadrom.info/upload/gallery_big/91888b-0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7" y="357166"/>
            <a:ext cx="2500330" cy="2769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B3FD5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FB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5417"/>
            <a:ext cx="492919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Times New Roman" pitchFamily="18" charset="0"/>
              </a:rPr>
              <a:t>КОНЦЕРТ - "ВЕСНА" </a:t>
            </a:r>
            <a:endParaRPr kumimoji="0" lang="ru-RU" sz="240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Impact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Приход весны встречая звонким пеньем,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Летают птички в голубых просторах,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 слышен плеск ручья, и листьев шорох,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Колеблемых зефира дуновеньем.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Но вот грохочет гром, и молний стрелы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Шлют небеса, внезапной мглой одеты,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 это все - весенних дней приметы!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...Утихла буря, небо просветлело,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 вновь кружит над нами птичек стая,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Веселым пеньем воздух оглашая.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5" name="Picture 2" descr="http://www.ipb.su/uploads/ipbsu/podarizhizn/post-11-13322276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697692"/>
            <a:ext cx="4071934" cy="31603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8" name="Picture 2" descr="http://f6.s.qip.ru/15RJcnKEU.jpg"/>
          <p:cNvPicPr>
            <a:picLocks noChangeAspect="1" noChangeArrowheads="1"/>
          </p:cNvPicPr>
          <p:nvPr/>
        </p:nvPicPr>
        <p:blipFill>
          <a:blip r:embed="rId4" cstate="print"/>
          <a:srcRect l="10977" t="7767" r="20732" b="14552"/>
          <a:stretch>
            <a:fillRect/>
          </a:stretch>
        </p:blipFill>
        <p:spPr bwMode="auto">
          <a:xfrm>
            <a:off x="5000596" y="0"/>
            <a:ext cx="4143404" cy="2716984"/>
          </a:xfrm>
          <a:prstGeom prst="rect">
            <a:avLst/>
          </a:prstGeom>
          <a:noFill/>
          <a:ln w="57150">
            <a:solidFill>
              <a:srgbClr val="0417C8"/>
            </a:solidFill>
          </a:ln>
        </p:spPr>
      </p:pic>
      <p:pic>
        <p:nvPicPr>
          <p:cNvPr id="7" name="001 Вивальди Весна 1 Аллегр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857884" y="307181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214942" y="0"/>
            <a:ext cx="39290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CC0099"/>
                </a:solidFill>
                <a:effectLst/>
                <a:latin typeface="Franklin Gothic Medium" pitchFamily="34" charset="0"/>
                <a:ea typeface="Times New Roman" pitchFamily="18" charset="0"/>
              </a:rPr>
              <a:t>КОНЦЕРТ - "ЛЕТО«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CC0099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CC0099"/>
              </a:solidFill>
              <a:latin typeface="Franklin Gothic Medium" pitchFamily="34" charset="0"/>
              <a:ea typeface="Times New Roman" pitchFamily="18" charset="0"/>
            </a:endParaRPr>
          </a:p>
          <a:p>
            <a:pPr marL="2052638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8" name="Picture 2" descr="http://museum.clipartmania.ru/uploads/gallery/comthumb/22/k-e-makovskiy-1839-1915-deti-beguschie-ot-grozy-1872.jpg"/>
          <p:cNvPicPr>
            <a:picLocks noChangeAspect="1" noChangeArrowheads="1"/>
          </p:cNvPicPr>
          <p:nvPr/>
        </p:nvPicPr>
        <p:blipFill>
          <a:blip r:embed="rId3" cstate="print"/>
          <a:srcRect t="4342" r="8197" b="22571"/>
          <a:stretch>
            <a:fillRect/>
          </a:stretch>
        </p:blipFill>
        <p:spPr bwMode="auto">
          <a:xfrm>
            <a:off x="-1" y="0"/>
            <a:ext cx="5173557" cy="6858000"/>
          </a:xfrm>
          <a:prstGeom prst="rect">
            <a:avLst/>
          </a:prstGeom>
          <a:ln w="57150">
            <a:solidFill>
              <a:srgbClr val="CC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214942" y="1595021"/>
            <a:ext cx="392905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Но вот гроза, бурлящие потоки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С крутых высот в долины низвергая,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Ревет, бушует на несжатых нивах,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И град жестокий бьет, у горделивых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809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Цветов и злаков головы срывая.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</p:txBody>
      </p:sp>
      <p:pic>
        <p:nvPicPr>
          <p:cNvPr id="6" name="005 Вивальди Лето 2 Прест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472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Презентация ДОСКА-РАМ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ДОСКА-РАМКА</Template>
  <TotalTime>607</TotalTime>
  <Words>332</Words>
  <Application>Microsoft Office PowerPoint</Application>
  <PresentationFormat>Экран (4:3)</PresentationFormat>
  <Paragraphs>58</Paragraphs>
  <Slides>14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</vt:lpstr>
      <vt:lpstr>Franklin Gothic Medium</vt:lpstr>
      <vt:lpstr>Impact</vt:lpstr>
      <vt:lpstr>Презентация ДОСКА-РАМКА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School2</cp:lastModifiedBy>
  <cp:revision>74</cp:revision>
  <dcterms:created xsi:type="dcterms:W3CDTF">2011-07-22T15:02:59Z</dcterms:created>
  <dcterms:modified xsi:type="dcterms:W3CDTF">2025-01-12T05:16:52Z</dcterms:modified>
</cp:coreProperties>
</file>